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0" r:id="rId6"/>
    <p:sldId id="272" r:id="rId7"/>
    <p:sldId id="261" r:id="rId8"/>
    <p:sldId id="267" r:id="rId9"/>
    <p:sldId id="270" r:id="rId10"/>
    <p:sldId id="269" r:id="rId11"/>
    <p:sldId id="268" r:id="rId12"/>
    <p:sldId id="264" r:id="rId13"/>
    <p:sldId id="265" r:id="rId14"/>
    <p:sldId id="284" r:id="rId15"/>
    <p:sldId id="283" r:id="rId16"/>
    <p:sldId id="282" r:id="rId17"/>
    <p:sldId id="281" r:id="rId18"/>
    <p:sldId id="277" r:id="rId19"/>
    <p:sldId id="279" r:id="rId20"/>
    <p:sldId id="266" r:id="rId21"/>
    <p:sldId id="258" r:id="rId22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E00"/>
    <a:srgbClr val="B7D1EF"/>
    <a:srgbClr val="00B9E8"/>
    <a:srgbClr val="00D0FF"/>
    <a:srgbClr val="00B9E7"/>
    <a:srgbClr val="00FF00"/>
    <a:srgbClr val="007692"/>
    <a:srgbClr val="4FDDFF"/>
    <a:srgbClr val="009CA6"/>
    <a:srgbClr val="3BA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5" autoAdjust="0"/>
    <p:restoredTop sz="87373" autoAdjust="0"/>
  </p:normalViewPr>
  <p:slideViewPr>
    <p:cSldViewPr snapToGrid="0" snapToObjects="1">
      <p:cViewPr varScale="1">
        <p:scale>
          <a:sx n="135" d="100"/>
          <a:sy n="135" d="100"/>
        </p:scale>
        <p:origin x="25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3/16/21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3/16/21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6482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5001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618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2734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9167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5411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5094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497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287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25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656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8276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44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46939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9434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513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ag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presentation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Gree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Next</a:t>
            </a:r>
            <a:r>
              <a:rPr lang="sv-SE" dirty="0"/>
              <a:t> </a:t>
            </a:r>
            <a:r>
              <a:rPr lang="sv-SE" dirty="0" err="1"/>
              <a:t>Section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Contents</a:t>
            </a:r>
            <a:r>
              <a:rPr lang="sv-SE" dirty="0"/>
              <a:t>, </a:t>
            </a:r>
            <a:r>
              <a:rPr lang="sv-SE" dirty="0" err="1"/>
              <a:t>subheads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3" y="6255027"/>
            <a:ext cx="1408649" cy="3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format</a:t>
            </a:r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F6C1B002-9338-DE4D-B65D-1E23DE0DA08F}" type="datetime1">
              <a:rPr lang="sv-SE" smtClean="0"/>
              <a:t>2021-03-16</a:t>
            </a:fld>
            <a:endParaRPr lang="sv-SE" dirty="0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dirty="0" err="1"/>
              <a:t>Title</a:t>
            </a:r>
            <a:r>
              <a:rPr lang="sv-SE" dirty="0"/>
              <a:t>/</a:t>
            </a:r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3" name="Bildobjekt 6">
            <a:extLst>
              <a:ext uri="{FF2B5EF4-FFF2-40B4-BE49-F238E27FC236}">
                <a16:creationId xmlns:a16="http://schemas.microsoft.com/office/drawing/2014/main" id="{77CE193D-AF9E-CB4A-8280-EAB7CF3FB7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056" y="6141600"/>
            <a:ext cx="1593422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format</a:t>
            </a:r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C4E3B18-1D36-ED46-9A80-170CFB8EDDEE}" type="datetime1">
              <a:rPr lang="sv-SE" smtClean="0"/>
              <a:t>2021-03-16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dirty="0" err="1"/>
              <a:t>Title</a:t>
            </a:r>
            <a:r>
              <a:rPr lang="sv-SE" dirty="0"/>
              <a:t>/</a:t>
            </a:r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0" name="Bildobjekt 6">
            <a:extLst>
              <a:ext uri="{FF2B5EF4-FFF2-40B4-BE49-F238E27FC236}">
                <a16:creationId xmlns:a16="http://schemas.microsoft.com/office/drawing/2014/main" id="{ECE76112-249C-8444-B83B-1CBD224910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056" y="6141600"/>
            <a:ext cx="1593422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format</a:t>
            </a:r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12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BA9DA373-8BA8-3746-B791-7FDB7F031A46}" type="datetime1">
              <a:rPr lang="sv-SE" smtClean="0"/>
              <a:t>2021-03-16</a:t>
            </a:fld>
            <a:endParaRPr lang="sv-SE" dirty="0"/>
          </a:p>
        </p:txBody>
      </p:sp>
      <p:sp>
        <p:nvSpPr>
          <p:cNvPr id="13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dirty="0" err="1"/>
              <a:t>Title</a:t>
            </a:r>
            <a:r>
              <a:rPr lang="sv-SE" dirty="0"/>
              <a:t>/</a:t>
            </a:r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0" name="Bildobjekt 6">
            <a:extLst>
              <a:ext uri="{FF2B5EF4-FFF2-40B4-BE49-F238E27FC236}">
                <a16:creationId xmlns:a16="http://schemas.microsoft.com/office/drawing/2014/main" id="{AF9A9D78-5439-5848-B064-227884580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056" y="6141600"/>
            <a:ext cx="1593422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 hasCustomPrompt="1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format</a:t>
            </a:r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sv-SE"/>
              <a:t>Klicka på ikonen för att lägga till ett diagram</a:t>
            </a:r>
            <a:endParaRPr lang="sv-SE" dirty="0"/>
          </a:p>
        </p:txBody>
      </p:sp>
      <p:sp>
        <p:nvSpPr>
          <p:cNvPr id="12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F5D8C00F-CE0A-3B45-87E3-85C06E68DF4E}" type="datetime1">
              <a:rPr lang="sv-SE" smtClean="0"/>
              <a:t>2021-03-16</a:t>
            </a:fld>
            <a:endParaRPr lang="sv-SE" dirty="0"/>
          </a:p>
        </p:txBody>
      </p:sp>
      <p:sp>
        <p:nvSpPr>
          <p:cNvPr id="13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dirty="0" err="1"/>
              <a:t>Title</a:t>
            </a:r>
            <a:r>
              <a:rPr lang="sv-SE" dirty="0"/>
              <a:t>/</a:t>
            </a:r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5" name="Bildobjekt 6">
            <a:extLst>
              <a:ext uri="{FF2B5EF4-FFF2-40B4-BE49-F238E27FC236}">
                <a16:creationId xmlns:a16="http://schemas.microsoft.com/office/drawing/2014/main" id="{0C6B2938-959E-294C-8E16-0C208BF14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056" y="6141600"/>
            <a:ext cx="1593422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  <p:sp>
        <p:nvSpPr>
          <p:cNvPr id="6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</a:t>
            </a:r>
            <a:r>
              <a:rPr lang="sv-SE" dirty="0" err="1"/>
              <a:t>name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lecturer</a:t>
            </a:r>
            <a:endParaRPr lang="sv-SE" dirty="0"/>
          </a:p>
          <a:p>
            <a:r>
              <a:rPr lang="sv-SE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Turqoise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</a:t>
            </a:r>
            <a:r>
              <a:rPr lang="sv-SE" dirty="0" err="1"/>
              <a:t>name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lecturer</a:t>
            </a:r>
            <a:endParaRPr lang="sv-SE" dirty="0"/>
          </a:p>
          <a:p>
            <a:r>
              <a:rPr lang="sv-SE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  <p:sp>
        <p:nvSpPr>
          <p:cNvPr id="6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</a:t>
            </a:r>
            <a:r>
              <a:rPr lang="sv-SE" dirty="0" err="1"/>
              <a:t>name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lecturer</a:t>
            </a:r>
            <a:endParaRPr lang="sv-SE" dirty="0"/>
          </a:p>
          <a:p>
            <a:r>
              <a:rPr lang="sv-SE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Turqoise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presentation</a:t>
            </a:r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presentation</a:t>
            </a:r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 turqoise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ew Section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Next</a:t>
            </a:r>
            <a:r>
              <a:rPr lang="sv-SE" dirty="0"/>
              <a:t> </a:t>
            </a:r>
            <a:r>
              <a:rPr lang="sv-SE" dirty="0" err="1"/>
              <a:t>Section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Contents</a:t>
            </a:r>
            <a:r>
              <a:rPr lang="sv-SE" dirty="0"/>
              <a:t>, </a:t>
            </a:r>
            <a:r>
              <a:rPr lang="sv-SE" dirty="0" err="1"/>
              <a:t>subheads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3" y="6255027"/>
            <a:ext cx="1408649" cy="3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Turqoise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Next</a:t>
            </a:r>
            <a:r>
              <a:rPr lang="sv-SE" dirty="0"/>
              <a:t> </a:t>
            </a:r>
            <a:r>
              <a:rPr lang="sv-SE" dirty="0" err="1"/>
              <a:t>Section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Contents</a:t>
            </a:r>
            <a:r>
              <a:rPr lang="sv-SE" dirty="0"/>
              <a:t>, </a:t>
            </a:r>
            <a:r>
              <a:rPr lang="sv-SE" dirty="0" err="1"/>
              <a:t>subheads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3" y="6255027"/>
            <a:ext cx="1408649" cy="3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8" r:id="rId4"/>
    <p:sldLayoutId id="2147483669" r:id="rId5"/>
    <p:sldLayoutId id="2147483670" r:id="rId6"/>
    <p:sldLayoutId id="2147483671" r:id="rId7"/>
    <p:sldLayoutId id="2147483674" r:id="rId8"/>
    <p:sldLayoutId id="2147483675" r:id="rId9"/>
    <p:sldLayoutId id="2147483676" r:id="rId10"/>
    <p:sldLayoutId id="2147483673" r:id="rId11"/>
    <p:sldLayoutId id="2147483660" r:id="rId12"/>
    <p:sldLayoutId id="2147483661" r:id="rId13"/>
    <p:sldLayoutId id="2147483663" r:id="rId14"/>
    <p:sldLayoutId id="2147483662" r:id="rId15"/>
    <p:sldLayoutId id="2147483666" r:id="rId16"/>
    <p:sldLayoutId id="2147483667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gdc.cancer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2"/>
          <p:cNvSpPr>
            <a:spLocks noGrp="1"/>
          </p:cNvSpPr>
          <p:nvPr>
            <p:ph type="ctrTitle"/>
          </p:nvPr>
        </p:nvSpPr>
        <p:spPr>
          <a:xfrm>
            <a:off x="788734" y="622169"/>
            <a:ext cx="7666891" cy="1911145"/>
          </a:xfrm>
          <a:solidFill>
            <a:srgbClr val="00B9E7"/>
          </a:solidFill>
        </p:spPr>
        <p:txBody>
          <a:bodyPr>
            <a:noAutofit/>
          </a:bodyPr>
          <a:lstStyle/>
          <a:p>
            <a:pPr algn="ctr"/>
            <a:r>
              <a:rPr lang="en-US" sz="4000" dirty="0"/>
              <a:t>Classification of brain tumor types in histopathology images with deep learning</a:t>
            </a:r>
            <a:endParaRPr lang="sv-SE" sz="4000" dirty="0"/>
          </a:p>
        </p:txBody>
      </p:sp>
      <p:sp>
        <p:nvSpPr>
          <p:cNvPr id="5" name="Underrubrik 4"/>
          <p:cNvSpPr>
            <a:spLocks noGrp="1"/>
          </p:cNvSpPr>
          <p:nvPr>
            <p:ph type="subTitle" idx="1"/>
          </p:nvPr>
        </p:nvSpPr>
        <p:spPr>
          <a:xfrm>
            <a:off x="3272883" y="4374908"/>
            <a:ext cx="2698595" cy="553931"/>
          </a:xfrm>
        </p:spPr>
        <p:txBody>
          <a:bodyPr/>
          <a:lstStyle/>
          <a:p>
            <a:pPr algn="ctr"/>
            <a:r>
              <a:rPr lang="sv-SE" dirty="0"/>
              <a:t>Dávid Hrabovszki</a:t>
            </a:r>
          </a:p>
        </p:txBody>
      </p:sp>
      <p:sp>
        <p:nvSpPr>
          <p:cNvPr id="6" name="Rubrik 2"/>
          <p:cNvSpPr txBox="1">
            <a:spLocks/>
          </p:cNvSpPr>
          <p:nvPr/>
        </p:nvSpPr>
        <p:spPr>
          <a:xfrm>
            <a:off x="-1" y="2979934"/>
            <a:ext cx="9143999" cy="637359"/>
          </a:xfrm>
          <a:prstGeom prst="rect">
            <a:avLst/>
          </a:prstGeom>
          <a:solidFill>
            <a:srgbClr val="00B9E7"/>
          </a:solidFill>
        </p:spPr>
        <p:txBody>
          <a:bodyPr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60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Midterm presentation</a:t>
            </a:r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Autofit/>
          </a:bodyPr>
          <a:lstStyle/>
          <a:p>
            <a:r>
              <a:rPr lang="en-US" sz="3200" dirty="0"/>
              <a:t>Progress so far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Szövegdoboz 4"/>
          <p:cNvSpPr txBox="1"/>
          <p:nvPr/>
        </p:nvSpPr>
        <p:spPr>
          <a:xfrm>
            <a:off x="685077" y="1147067"/>
            <a:ext cx="8458924" cy="484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Familiarizing with the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Identified data quality problems: pen markings, blurry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Not all WSIs fit into 64 GB memory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Preprocessing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Downscaled 40x magnification images to 20x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Filtered out white background on thumbnail version of images (faster)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Extracted patches in 2 sizes: (336 x 336), (672 x 672), that contain &gt; 95% tissue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Normalized patches (computationally very expensive: took 4 days on 3 computers in parallel)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Considered multiple stain (color) normalization methods, chose </a:t>
            </a:r>
            <a:r>
              <a:rPr lang="en-US" sz="1600" dirty="0" err="1">
                <a:latin typeface="Georgia"/>
                <a:cs typeface="Georgia"/>
              </a:rPr>
              <a:t>Vahadane</a:t>
            </a:r>
            <a:endParaRPr lang="en-US" sz="1600" dirty="0">
              <a:latin typeface="Georgia"/>
              <a:cs typeface="Georgi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Georgia"/>
                <a:cs typeface="Georgia"/>
              </a:rPr>
              <a:t>Vahadane</a:t>
            </a:r>
            <a:r>
              <a:rPr lang="en-US" sz="1600" dirty="0">
                <a:latin typeface="Georgia"/>
                <a:cs typeface="Georgia"/>
              </a:rPr>
              <a:t> method = finds the two basis stain colors (pink and purple variants) that best fit the target image, then casts them onto the image to be normalized (</a:t>
            </a:r>
            <a:r>
              <a:rPr lang="en-US" sz="1600" dirty="0" err="1">
                <a:latin typeface="Georgia"/>
                <a:cs typeface="Georgia"/>
              </a:rPr>
              <a:t>Vahadane</a:t>
            </a:r>
            <a:r>
              <a:rPr lang="en-US" sz="1600" dirty="0">
                <a:latin typeface="Georgia"/>
                <a:cs typeface="Georgia"/>
              </a:rPr>
              <a:t> et al., 2016)</a:t>
            </a:r>
          </a:p>
        </p:txBody>
      </p:sp>
    </p:spTree>
    <p:extLst>
      <p:ext uri="{BB962C8B-B14F-4D97-AF65-F5344CB8AC3E}">
        <p14:creationId xmlns:p14="http://schemas.microsoft.com/office/powerpoint/2010/main" val="145846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Autofit/>
          </a:bodyPr>
          <a:lstStyle/>
          <a:p>
            <a:r>
              <a:rPr lang="en-US" sz="3200" dirty="0"/>
              <a:t>Background filtering and patching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3DCB9-9BA5-D945-AC89-808FFF591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9" t="799" r="4029" b="1648"/>
          <a:stretch/>
        </p:blipFill>
        <p:spPr>
          <a:xfrm>
            <a:off x="685075" y="1756818"/>
            <a:ext cx="3356693" cy="3346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0C974-6B2A-6647-AA7A-DD09EFE1A4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2" b="910"/>
          <a:stretch/>
        </p:blipFill>
        <p:spPr>
          <a:xfrm>
            <a:off x="4882459" y="1756818"/>
            <a:ext cx="3356693" cy="3346515"/>
          </a:xfrm>
          <a:prstGeom prst="rect">
            <a:avLst/>
          </a:prstGeom>
        </p:spPr>
      </p:pic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C9CEC66-38D0-A844-933C-B3119250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43811"/>
              </p:ext>
            </p:extLst>
          </p:nvPr>
        </p:nvGraphicFramePr>
        <p:xfrm>
          <a:off x="4908405" y="1756818"/>
          <a:ext cx="3304800" cy="330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99204678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5713134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01097868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63111947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23082907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72727226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75492424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7956633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9297093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75191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00277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83412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99021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30732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9723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15495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52910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E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highlight>
                          <a:srgbClr val="00EE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6340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9C8E45-FF26-774B-9C75-027200411BC0}"/>
              </a:ext>
            </a:extLst>
          </p:cNvPr>
          <p:cNvSpPr txBox="1"/>
          <p:nvPr/>
        </p:nvSpPr>
        <p:spPr>
          <a:xfrm>
            <a:off x="1964112" y="5184742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400" dirty="0">
                <a:latin typeface="Georgia"/>
                <a:cs typeface="Georgia"/>
              </a:rPr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87CA6-F752-7647-9A63-B9FD663DA254}"/>
              </a:ext>
            </a:extLst>
          </p:cNvPr>
          <p:cNvSpPr txBox="1"/>
          <p:nvPr/>
        </p:nvSpPr>
        <p:spPr>
          <a:xfrm>
            <a:off x="5204504" y="5190861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Georgia"/>
                <a:cs typeface="Georgia"/>
              </a:rPr>
              <a:t>background</a:t>
            </a:r>
            <a:r>
              <a:rPr lang="en-SE" sz="1400" dirty="0">
                <a:latin typeface="Georgia"/>
                <a:cs typeface="Georgia"/>
              </a:rPr>
              <a:t> filtering + patching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995B04-BA7A-DA4F-A077-43297F29A559}"/>
              </a:ext>
            </a:extLst>
          </p:cNvPr>
          <p:cNvCxnSpPr>
            <a:cxnSpLocks/>
          </p:cNvCxnSpPr>
          <p:nvPr/>
        </p:nvCxnSpPr>
        <p:spPr>
          <a:xfrm>
            <a:off x="4173071" y="3429000"/>
            <a:ext cx="5686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76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Autofit/>
          </a:bodyPr>
          <a:lstStyle/>
          <a:p>
            <a:r>
              <a:rPr lang="en-US" sz="3200" dirty="0"/>
              <a:t>Patch normalization (</a:t>
            </a:r>
            <a:r>
              <a:rPr lang="en-US" sz="3200" dirty="0" err="1"/>
              <a:t>Vahadane</a:t>
            </a:r>
            <a:r>
              <a:rPr lang="en-US" sz="3200" dirty="0"/>
              <a:t> method)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A0257-A2AF-D340-BCC3-8A6E5ECBF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75" y="2561734"/>
            <a:ext cx="1740909" cy="17345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A81BF-5EA4-D340-8063-3D514B73D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58" y="1632441"/>
            <a:ext cx="1740909" cy="17345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5FCDD-84B2-C243-97B6-BBAFC3588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658" y="3751867"/>
            <a:ext cx="1740909" cy="17345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6F6BC-BBD0-1D44-AABD-C876E22E4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242" y="3751867"/>
            <a:ext cx="1740909" cy="17345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9BF58-BF1A-D64A-A3AA-B9CBC27887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242" y="1632441"/>
            <a:ext cx="1740909" cy="17345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E5F4E2-3555-2147-9EF3-6E6196C0A2C8}"/>
              </a:ext>
            </a:extLst>
          </p:cNvPr>
          <p:cNvCxnSpPr>
            <a:cxnSpLocks/>
          </p:cNvCxnSpPr>
          <p:nvPr/>
        </p:nvCxnSpPr>
        <p:spPr>
          <a:xfrm>
            <a:off x="5455116" y="2499707"/>
            <a:ext cx="9456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44C875-AC6C-254C-BD1C-43B47E9BE3D0}"/>
              </a:ext>
            </a:extLst>
          </p:cNvPr>
          <p:cNvCxnSpPr>
            <a:cxnSpLocks/>
          </p:cNvCxnSpPr>
          <p:nvPr/>
        </p:nvCxnSpPr>
        <p:spPr>
          <a:xfrm>
            <a:off x="5455115" y="4619133"/>
            <a:ext cx="9456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8AA10D-0A4C-1249-B97B-9B053EF6A3CA}"/>
              </a:ext>
            </a:extLst>
          </p:cNvPr>
          <p:cNvSpPr txBox="1"/>
          <p:nvPr/>
        </p:nvSpPr>
        <p:spPr>
          <a:xfrm>
            <a:off x="1229959" y="446524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400" dirty="0">
                <a:latin typeface="Georgia" panose="02040502050405020303" pitchFamily="18" charset="0"/>
                <a:cs typeface="Calibri" panose="020F0502020204030204" pitchFamily="34" charset="0"/>
              </a:rPr>
              <a:t>target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BFF6F-ED67-814A-B932-3C5F6CD2882C}"/>
              </a:ext>
            </a:extLst>
          </p:cNvPr>
          <p:cNvSpPr txBox="1"/>
          <p:nvPr/>
        </p:nvSpPr>
        <p:spPr>
          <a:xfrm>
            <a:off x="4062803" y="5594150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400" dirty="0">
                <a:latin typeface="Georgia" panose="02040502050405020303" pitchFamily="18" charset="0"/>
                <a:cs typeface="Calibri" panose="020F0502020204030204" pitchFamily="34" charset="0"/>
              </a:rPr>
              <a:t>original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45DBA-2F55-9946-95DD-5CBAC019AB36}"/>
              </a:ext>
            </a:extLst>
          </p:cNvPr>
          <p:cNvSpPr txBox="1"/>
          <p:nvPr/>
        </p:nvSpPr>
        <p:spPr>
          <a:xfrm>
            <a:off x="6827522" y="559415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400" dirty="0">
                <a:latin typeface="Georgia" panose="02040502050405020303" pitchFamily="18" charset="0"/>
                <a:cs typeface="Calibri" panose="020F0502020204030204" pitchFamily="34" charset="0"/>
              </a:rPr>
              <a:t>normalized</a:t>
            </a:r>
          </a:p>
        </p:txBody>
      </p:sp>
    </p:spTree>
    <p:extLst>
      <p:ext uri="{BB962C8B-B14F-4D97-AF65-F5344CB8AC3E}">
        <p14:creationId xmlns:p14="http://schemas.microsoft.com/office/powerpoint/2010/main" val="403601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Autofit/>
          </a:bodyPr>
          <a:lstStyle/>
          <a:p>
            <a:r>
              <a:rPr lang="en-US" sz="3200" dirty="0"/>
              <a:t>Preprocessed dataset (number of patches)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8933A2A-7DBE-0648-B359-E3B0DB4EC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182817"/>
              </p:ext>
            </p:extLst>
          </p:nvPr>
        </p:nvGraphicFramePr>
        <p:xfrm>
          <a:off x="1524000" y="2687320"/>
          <a:ext cx="6096000" cy="1483360"/>
        </p:xfrm>
        <a:graphic>
          <a:graphicData uri="http://schemas.openxmlformats.org/drawingml/2006/table">
            <a:tbl>
              <a:tblPr firstRow="1" firstCol="1" last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126110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53267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54092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lass \ patch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336 x 336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672 x 672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473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GBM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204,674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46,417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7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LGG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163,844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37,394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368,518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83,811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475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34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Autofit/>
          </a:bodyPr>
          <a:lstStyle/>
          <a:p>
            <a:r>
              <a:rPr lang="en-US" sz="3200" dirty="0"/>
              <a:t>Next steps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5" name="Szövegdoboz 4"/>
          <p:cNvSpPr txBox="1"/>
          <p:nvPr/>
        </p:nvSpPr>
        <p:spPr>
          <a:xfrm>
            <a:off x="685077" y="1147067"/>
            <a:ext cx="8458924" cy="447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Train CNN model on patches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Use pretrained network (probably </a:t>
            </a:r>
            <a:r>
              <a:rPr lang="en-US" sz="1600" dirty="0" err="1">
                <a:latin typeface="Georgia"/>
                <a:cs typeface="Georgia"/>
              </a:rPr>
              <a:t>ResNet</a:t>
            </a:r>
            <a:r>
              <a:rPr lang="en-US" sz="1600" dirty="0">
                <a:latin typeface="Georgia"/>
                <a:cs typeface="Georgi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Add Dropout and fully connected layer at the end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Monte Carlo Dropout for uncertainty estimates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Implement 5 techniques for aggregating predictions to slide level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Main challenge of this thesis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Details on next slides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Compare performance of 10 different approaches statistically (2 patch sizes x 5 aggregation methods)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Confusion matrix metrics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Georgia"/>
                <a:cs typeface="Georgia"/>
              </a:rPr>
              <a:t>pROC</a:t>
            </a:r>
            <a:r>
              <a:rPr lang="en-US" sz="1600" dirty="0">
                <a:latin typeface="Georgia"/>
                <a:cs typeface="Georgia"/>
              </a:rPr>
              <a:t> library in 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Finish report</a:t>
            </a:r>
          </a:p>
        </p:txBody>
      </p:sp>
    </p:spTree>
    <p:extLst>
      <p:ext uri="{BB962C8B-B14F-4D97-AF65-F5344CB8AC3E}">
        <p14:creationId xmlns:p14="http://schemas.microsoft.com/office/powerpoint/2010/main" val="261099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8583-0896-E346-A776-70DB012F3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76" y="509031"/>
            <a:ext cx="7737588" cy="831131"/>
          </a:xfrm>
        </p:spPr>
        <p:txBody>
          <a:bodyPr>
            <a:normAutofit fontScale="90000"/>
          </a:bodyPr>
          <a:lstStyle/>
          <a:p>
            <a:r>
              <a:rPr lang="en-SE" dirty="0"/>
              <a:t>Methods for combining patch predictions to slide level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24B2F-596F-BB43-ABCE-A00BC46F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FFE21-84ED-5F4A-9874-0BBF76B80A40}"/>
              </a:ext>
            </a:extLst>
          </p:cNvPr>
          <p:cNvSpPr txBox="1"/>
          <p:nvPr/>
        </p:nvSpPr>
        <p:spPr>
          <a:xfrm>
            <a:off x="685076" y="1777539"/>
            <a:ext cx="8135332" cy="2886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E" sz="1600" dirty="0">
                <a:latin typeface="Georgia"/>
                <a:cs typeface="Georgia"/>
              </a:rPr>
              <a:t>Baseline method: simple majority voting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Georgia"/>
                <a:cs typeface="Georgia"/>
              </a:rPr>
              <a:t>N</a:t>
            </a:r>
            <a:r>
              <a:rPr lang="en-SE" sz="1600" dirty="0">
                <a:latin typeface="Georgia"/>
                <a:cs typeface="Georgia"/>
              </a:rPr>
              <a:t>ot how pathologists make decisions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1600" dirty="0">
                <a:latin typeface="Georgia"/>
                <a:cs typeface="Georgia"/>
              </a:rPr>
              <a:t>Uncertainty is ignored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1600" dirty="0">
                <a:latin typeface="Georgia"/>
                <a:cs typeface="Georgia"/>
              </a:rPr>
              <a:t>Prediction is the ”average” of MC Dropout simulations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E" sz="1600" dirty="0">
                <a:latin typeface="Georgia"/>
                <a:cs typeface="Georgia"/>
              </a:rPr>
              <a:t>Logistic regression with features from CNN patch predictions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1600" dirty="0">
                <a:latin typeface="Georgia"/>
                <a:cs typeface="Georgia"/>
              </a:rPr>
              <a:t>Features of logreg: </a:t>
            </a:r>
            <a:r>
              <a:rPr lang="en-SE" sz="1100" dirty="0">
                <a:latin typeface="Georgia"/>
                <a:cs typeface="Georgia"/>
              </a:rPr>
              <a:t># GBM &gt; 90% certainty, # LGG &gt; 90% certainty, # GBM &gt; 80% certainty, # LGG &gt; 80% certainty, # GBM &gt; 70% certainty, # LGG &gt; 70% certainty, 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E" sz="1600" dirty="0">
                <a:latin typeface="Georgia"/>
                <a:cs typeface="Georgia"/>
              </a:rPr>
              <a:t>Flipping uncertain patches based on spatial location + majority voting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108A888-F09D-C041-8160-AAB07CF89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24704"/>
              </p:ext>
            </p:extLst>
          </p:nvPr>
        </p:nvGraphicFramePr>
        <p:xfrm>
          <a:off x="1495720" y="4863927"/>
          <a:ext cx="2510673" cy="1212946"/>
        </p:xfrm>
        <a:graphic>
          <a:graphicData uri="http://schemas.openxmlformats.org/drawingml/2006/table">
            <a:tbl>
              <a:tblPr firstRow="1" bandRow="1">
                <a:solidFill>
                  <a:srgbClr val="4FDDFF"/>
                </a:solidFill>
                <a:tableStyleId>{5C22544A-7EE6-4342-B048-85BDC9FD1C3A}</a:tableStyleId>
              </a:tblPr>
              <a:tblGrid>
                <a:gridCol w="836891">
                  <a:extLst>
                    <a:ext uri="{9D8B030D-6E8A-4147-A177-3AD203B41FA5}">
                      <a16:colId xmlns:a16="http://schemas.microsoft.com/office/drawing/2014/main" val="4152329680"/>
                    </a:ext>
                  </a:extLst>
                </a:gridCol>
                <a:gridCol w="836891">
                  <a:extLst>
                    <a:ext uri="{9D8B030D-6E8A-4147-A177-3AD203B41FA5}">
                      <a16:colId xmlns:a16="http://schemas.microsoft.com/office/drawing/2014/main" val="3064768799"/>
                    </a:ext>
                  </a:extLst>
                </a:gridCol>
                <a:gridCol w="836891">
                  <a:extLst>
                    <a:ext uri="{9D8B030D-6E8A-4147-A177-3AD203B41FA5}">
                      <a16:colId xmlns:a16="http://schemas.microsoft.com/office/drawing/2014/main" val="1965038407"/>
                    </a:ext>
                  </a:extLst>
                </a:gridCol>
              </a:tblGrid>
              <a:tr h="39177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624519"/>
                  </a:ext>
                </a:extLst>
              </a:tr>
              <a:tr h="42939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GBM (certain)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800" b="1" dirty="0"/>
                        <a:t>LGG (UNCERTAIN)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GBM (certain)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312668"/>
                  </a:ext>
                </a:extLst>
              </a:tr>
              <a:tr h="39177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415479"/>
                  </a:ext>
                </a:extLst>
              </a:tr>
            </a:tbl>
          </a:graphicData>
        </a:graphic>
      </p:graphicFrame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C1A41D85-56AC-D74F-BA91-7823DF5E2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744691"/>
              </p:ext>
            </p:extLst>
          </p:nvPr>
        </p:nvGraphicFramePr>
        <p:xfrm>
          <a:off x="5137607" y="4863927"/>
          <a:ext cx="2510673" cy="1212946"/>
        </p:xfrm>
        <a:graphic>
          <a:graphicData uri="http://schemas.openxmlformats.org/drawingml/2006/table">
            <a:tbl>
              <a:tblPr firstRow="1" bandRow="1">
                <a:solidFill>
                  <a:srgbClr val="4FDDFF"/>
                </a:solidFill>
                <a:tableStyleId>{5C22544A-7EE6-4342-B048-85BDC9FD1C3A}</a:tableStyleId>
              </a:tblPr>
              <a:tblGrid>
                <a:gridCol w="836891">
                  <a:extLst>
                    <a:ext uri="{9D8B030D-6E8A-4147-A177-3AD203B41FA5}">
                      <a16:colId xmlns:a16="http://schemas.microsoft.com/office/drawing/2014/main" val="4152329680"/>
                    </a:ext>
                  </a:extLst>
                </a:gridCol>
                <a:gridCol w="836891">
                  <a:extLst>
                    <a:ext uri="{9D8B030D-6E8A-4147-A177-3AD203B41FA5}">
                      <a16:colId xmlns:a16="http://schemas.microsoft.com/office/drawing/2014/main" val="3064768799"/>
                    </a:ext>
                  </a:extLst>
                </a:gridCol>
                <a:gridCol w="836891">
                  <a:extLst>
                    <a:ext uri="{9D8B030D-6E8A-4147-A177-3AD203B41FA5}">
                      <a16:colId xmlns:a16="http://schemas.microsoft.com/office/drawing/2014/main" val="1965038407"/>
                    </a:ext>
                  </a:extLst>
                </a:gridCol>
              </a:tblGrid>
              <a:tr h="39177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624519"/>
                  </a:ext>
                </a:extLst>
              </a:tr>
              <a:tr h="42939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312668"/>
                  </a:ext>
                </a:extLst>
              </a:tr>
              <a:tr h="39177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41547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D555F8-F4A3-5D47-911F-B33798A03BD8}"/>
              </a:ext>
            </a:extLst>
          </p:cNvPr>
          <p:cNvCxnSpPr/>
          <p:nvPr/>
        </p:nvCxnSpPr>
        <p:spPr>
          <a:xfrm>
            <a:off x="4143080" y="5470400"/>
            <a:ext cx="857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69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8583-0896-E346-A776-70DB012F3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76" y="509031"/>
            <a:ext cx="7737588" cy="831131"/>
          </a:xfrm>
        </p:spPr>
        <p:txBody>
          <a:bodyPr>
            <a:normAutofit fontScale="90000"/>
          </a:bodyPr>
          <a:lstStyle/>
          <a:p>
            <a:r>
              <a:rPr lang="en-SE" dirty="0"/>
              <a:t>Methods for combining patch predictions to slide level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24B2F-596F-BB43-ABCE-A00BC46F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FFE21-84ED-5F4A-9874-0BBF76B80A40}"/>
                  </a:ext>
                </a:extLst>
              </p:cNvPr>
              <p:cNvSpPr txBox="1"/>
              <p:nvPr/>
            </p:nvSpPr>
            <p:spPr>
              <a:xfrm>
                <a:off x="655176" y="1560722"/>
                <a:ext cx="8135332" cy="429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en-SE" sz="1600" dirty="0">
                    <a:latin typeface="Georgia"/>
                    <a:cs typeface="Georgia"/>
                  </a:rPr>
                  <a:t>Standard assumption (Multiple Instance Learning (MIL) framework)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sv-SE" sz="1600" dirty="0" err="1">
                    <a:latin typeface="Georgia"/>
                    <a:cs typeface="Georgia"/>
                  </a:rPr>
                  <a:t>Slide</a:t>
                </a:r>
                <a:r>
                  <a:rPr lang="sv-SE" sz="1600" dirty="0">
                    <a:latin typeface="Georgia"/>
                    <a:cs typeface="Georgia"/>
                  </a:rPr>
                  <a:t> is </a:t>
                </a:r>
                <a:r>
                  <a:rPr lang="sv-SE" sz="1600" dirty="0" err="1">
                    <a:latin typeface="Georgia"/>
                    <a:cs typeface="Georgia"/>
                  </a:rPr>
                  <a:t>labeled</a:t>
                </a:r>
                <a:r>
                  <a:rPr lang="sv-SE" sz="1600" dirty="0">
                    <a:latin typeface="Georgia"/>
                    <a:cs typeface="Georgia"/>
                  </a:rPr>
                  <a:t> GBM </a:t>
                </a:r>
                <a:r>
                  <a:rPr lang="sv-SE" sz="1600" dirty="0" err="1">
                    <a:latin typeface="Georgia"/>
                    <a:cs typeface="Georgia"/>
                  </a:rPr>
                  <a:t>if</a:t>
                </a:r>
                <a:r>
                  <a:rPr lang="sv-SE" sz="1600" dirty="0">
                    <a:latin typeface="Georgia"/>
                    <a:cs typeface="Georgia"/>
                  </a:rPr>
                  <a:t> at </a:t>
                </a:r>
                <a:r>
                  <a:rPr lang="sv-SE" sz="1600" dirty="0" err="1">
                    <a:latin typeface="Georgia"/>
                    <a:cs typeface="Georgia"/>
                  </a:rPr>
                  <a:t>least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one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patch</a:t>
                </a:r>
                <a:r>
                  <a:rPr lang="sv-SE" sz="1600" dirty="0">
                    <a:latin typeface="Georgia"/>
                    <a:cs typeface="Georgia"/>
                  </a:rPr>
                  <a:t> is </a:t>
                </a:r>
                <a:r>
                  <a:rPr lang="sv-SE" sz="1600" dirty="0" err="1">
                    <a:latin typeface="Georgia"/>
                    <a:cs typeface="Georgia"/>
                  </a:rPr>
                  <a:t>labeled</a:t>
                </a:r>
                <a:r>
                  <a:rPr lang="sv-SE" sz="1600" dirty="0">
                    <a:latin typeface="Georgia"/>
                    <a:cs typeface="Georgia"/>
                  </a:rPr>
                  <a:t> GBM (</a:t>
                </a:r>
                <a:r>
                  <a:rPr lang="sv-SE" sz="1600" dirty="0" err="1">
                    <a:latin typeface="Georgia"/>
                    <a:cs typeface="Georgia"/>
                  </a:rPr>
                  <a:t>with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high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certainty</a:t>
                </a:r>
                <a:r>
                  <a:rPr lang="sv-SE" sz="1600" dirty="0">
                    <a:latin typeface="Georgia"/>
                    <a:cs typeface="Georgia"/>
                  </a:rPr>
                  <a:t>) = max </a:t>
                </a:r>
                <a:r>
                  <a:rPr lang="sv-SE" sz="1600" dirty="0" err="1">
                    <a:latin typeface="Georgia"/>
                    <a:cs typeface="Georgia"/>
                  </a:rPr>
                  <a:t>pooling</a:t>
                </a:r>
                <a:endParaRPr lang="sv-SE" sz="1600" dirty="0">
                  <a:latin typeface="Georgia"/>
                  <a:cs typeface="Georgi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sv-SE" sz="1600" dirty="0">
                    <a:latin typeface="Georgia"/>
                    <a:cs typeface="Georgia"/>
                  </a:rPr>
                  <a:t>The </a:t>
                </a:r>
                <a:r>
                  <a:rPr lang="sv-SE" sz="1600" dirty="0" err="1">
                    <a:latin typeface="Georgia"/>
                    <a:cs typeface="Georgia"/>
                  </a:rPr>
                  <a:t>way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pathologists</a:t>
                </a:r>
                <a:r>
                  <a:rPr lang="sv-SE" sz="1600" dirty="0">
                    <a:latin typeface="Georgia"/>
                    <a:cs typeface="Georgia"/>
                  </a:rPr>
                  <a:t> make </a:t>
                </a:r>
                <a:r>
                  <a:rPr lang="sv-SE" sz="1600" dirty="0" err="1">
                    <a:latin typeface="Georgia"/>
                    <a:cs typeface="Georgia"/>
                  </a:rPr>
                  <a:t>decisions</a:t>
                </a:r>
                <a:endParaRPr lang="en-SE" sz="1600" dirty="0">
                  <a:latin typeface="Georgia"/>
                  <a:cs typeface="Georgia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en-SE" sz="1600" dirty="0">
                    <a:latin typeface="Georgia"/>
                    <a:cs typeface="Georgia"/>
                  </a:rPr>
                  <a:t>Weighted collective assumption (MIL framework) (Foulds &amp; Frank, 2010)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sv-SE" sz="1600" dirty="0" err="1">
                    <a:latin typeface="Georgia"/>
                    <a:cs typeface="Georgia"/>
                  </a:rPr>
                  <a:t>Probabilistic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model</a:t>
                </a:r>
                <a:r>
                  <a:rPr lang="sv-SE" sz="1600" dirty="0">
                    <a:latin typeface="Georgia"/>
                    <a:cs typeface="Georgia"/>
                  </a:rPr>
                  <a:t> (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</m:oMath>
                </a14:m>
                <a:r>
                  <a:rPr lang="sv-SE" sz="1600" dirty="0">
                    <a:latin typeface="Georgia"/>
                    <a:cs typeface="Georgia"/>
                  </a:rPr>
                  <a:t> = </a:t>
                </a:r>
                <a:r>
                  <a:rPr lang="sv-SE" sz="1600" dirty="0" err="1">
                    <a:latin typeface="Georgia"/>
                    <a:cs typeface="Georgia"/>
                  </a:rPr>
                  <a:t>class</a:t>
                </a:r>
                <a:r>
                  <a:rPr lang="sv-SE" sz="1600" dirty="0">
                    <a:latin typeface="Georgia"/>
                    <a:cs typeface="Georgia"/>
                  </a:rPr>
                  <a:t>, 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</m:oMath>
                </a14:m>
                <a:r>
                  <a:rPr lang="sv-SE" sz="1600" dirty="0">
                    <a:latin typeface="Georgia"/>
                    <a:cs typeface="Georgia"/>
                  </a:rPr>
                  <a:t> = </a:t>
                </a:r>
                <a:r>
                  <a:rPr lang="sv-SE" sz="1600" dirty="0" err="1">
                    <a:latin typeface="Georgia"/>
                    <a:cs typeface="Georgia"/>
                  </a:rPr>
                  <a:t>slide</a:t>
                </a:r>
                <a:r>
                  <a:rPr lang="sv-SE" sz="1600" dirty="0">
                    <a:latin typeface="Georgia"/>
                    <a:cs typeface="Georgia"/>
                  </a:rPr>
                  <a:t>/bag,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v-SE" sz="1600" dirty="0">
                    <a:latin typeface="Georgia"/>
                    <a:cs typeface="Georgia"/>
                  </a:rPr>
                  <a:t> = </a:t>
                </a:r>
                <a:r>
                  <a:rPr lang="sv-SE" sz="1600" dirty="0" err="1">
                    <a:latin typeface="Georgia"/>
                    <a:cs typeface="Georgia"/>
                  </a:rPr>
                  <a:t>patch</a:t>
                </a:r>
                <a:r>
                  <a:rPr lang="sv-SE" sz="1600" dirty="0">
                    <a:latin typeface="Georgia"/>
                    <a:cs typeface="Georgia"/>
                  </a:rPr>
                  <a:t>/</a:t>
                </a:r>
                <a:r>
                  <a:rPr lang="sv-SE" sz="1600" dirty="0" err="1">
                    <a:latin typeface="Georgia"/>
                    <a:cs typeface="Georgia"/>
                  </a:rPr>
                  <a:t>instance</a:t>
                </a:r>
                <a:r>
                  <a:rPr lang="sv-SE" sz="1600" dirty="0">
                    <a:latin typeface="Georgia"/>
                    <a:cs typeface="Georgia"/>
                  </a:rPr>
                  <a:t>, 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 panose="02040503050406030204" pitchFamily="18" charset="0"/>
                        <a:cs typeface="Georgia"/>
                      </a:rPr>
                      <m:t>𝑤</m:t>
                    </m:r>
                  </m:oMath>
                </a14:m>
                <a:r>
                  <a:rPr lang="sv-SE" sz="1600" dirty="0">
                    <a:latin typeface="Georgia"/>
                    <a:cs typeface="Georgia"/>
                  </a:rPr>
                  <a:t> = </a:t>
                </a:r>
                <a:r>
                  <a:rPr lang="sv-SE" sz="1600" dirty="0" err="1">
                    <a:latin typeface="Georgia"/>
                    <a:cs typeface="Georgia"/>
                  </a:rPr>
                  <a:t>weight</a:t>
                </a:r>
                <a:r>
                  <a:rPr lang="sv-SE" sz="1600" dirty="0">
                    <a:latin typeface="Georgia"/>
                    <a:cs typeface="Georgia"/>
                  </a:rPr>
                  <a:t>, 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 panose="02040503050406030204" pitchFamily="18" charset="0"/>
                        <a:cs typeface="Georgia"/>
                      </a:rPr>
                      <m:t>𝑝𝑟</m:t>
                    </m:r>
                    <m:d>
                      <m:dPr>
                        <m:ctrlPr>
                          <a:rPr lang="sv-SE" sz="1600" b="0" i="1" smtClean="0">
                            <a:latin typeface="Cambria Math" panose="02040503050406030204" pitchFamily="18" charset="0"/>
                            <a:cs typeface="Georgia"/>
                          </a:rPr>
                        </m:ctrlPr>
                      </m:dPr>
                      <m:e>
                        <m:r>
                          <a:rPr lang="sv-SE" sz="1600" b="0" i="1" smtClean="0">
                            <a:latin typeface="Cambria Math" panose="02040503050406030204" pitchFamily="18" charset="0"/>
                            <a:cs typeface="Georgia"/>
                          </a:rPr>
                          <m:t>𝑐</m:t>
                        </m:r>
                      </m:e>
                      <m:e>
                        <m:sSub>
                          <m:sSubPr>
                            <m:ctrlP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sv-SE" sz="1600" dirty="0">
                    <a:latin typeface="Georgia"/>
                    <a:cs typeface="Georgia"/>
                  </a:rPr>
                  <a:t> = </a:t>
                </a:r>
                <a:r>
                  <a:rPr lang="sv-SE" sz="1600" dirty="0" err="1">
                    <a:latin typeface="Georgia"/>
                    <a:cs typeface="Georgia"/>
                  </a:rPr>
                  <a:t>probability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of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class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</m:oMath>
                </a14:m>
                <a:r>
                  <a:rPr lang="sv-SE" sz="1600" dirty="0">
                    <a:latin typeface="Georgia"/>
                    <a:cs typeface="Georgia"/>
                  </a:rPr>
                  <a:t> from </a:t>
                </a:r>
                <a:r>
                  <a:rPr lang="sv-SE" sz="1600" u="sng" dirty="0">
                    <a:latin typeface="Georgia"/>
                    <a:cs typeface="Georgia"/>
                  </a:rPr>
                  <a:t>the </a:t>
                </a:r>
                <a:r>
                  <a:rPr lang="sv-SE" sz="1600" u="sng" dirty="0" err="1">
                    <a:latin typeface="Georgia"/>
                    <a:cs typeface="Georgia"/>
                  </a:rPr>
                  <a:t>softmax</a:t>
                </a:r>
                <a:r>
                  <a:rPr lang="sv-SE" sz="1600" u="sng" dirty="0">
                    <a:latin typeface="Georgia"/>
                    <a:cs typeface="Georgia"/>
                  </a:rPr>
                  <a:t> output</a:t>
                </a:r>
                <a:r>
                  <a:rPr lang="sv-SE" sz="1600" dirty="0">
                    <a:latin typeface="Georgia"/>
                    <a:cs typeface="Georgia"/>
                  </a:rPr>
                  <a:t> for </a:t>
                </a:r>
                <a:r>
                  <a:rPr lang="sv-SE" sz="1600" dirty="0" err="1">
                    <a:latin typeface="Georgia"/>
                    <a:cs typeface="Georgia"/>
                  </a:rPr>
                  <a:t>each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patch</a:t>
                </a:r>
                <a:r>
                  <a:rPr lang="sv-SE" sz="1600" dirty="0">
                    <a:latin typeface="Georgia"/>
                    <a:cs typeface="Georgia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sv-SE" sz="1600" dirty="0" err="1">
                    <a:latin typeface="Georgia"/>
                    <a:cs typeface="Georgia"/>
                  </a:rPr>
                  <a:t>Patches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contribute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independently</a:t>
                </a:r>
                <a:r>
                  <a:rPr lang="sv-SE" sz="1600" dirty="0">
                    <a:latin typeface="Georgia"/>
                    <a:cs typeface="Georgia"/>
                  </a:rPr>
                  <a:t>, </a:t>
                </a:r>
                <a:r>
                  <a:rPr lang="sv-SE" sz="1600" dirty="0" err="1">
                    <a:latin typeface="Georgia"/>
                    <a:cs typeface="Georgia"/>
                  </a:rPr>
                  <a:t>but</a:t>
                </a:r>
                <a:r>
                  <a:rPr lang="sv-SE" sz="1600" dirty="0">
                    <a:latin typeface="Georgia"/>
                    <a:cs typeface="Georgia"/>
                  </a:rPr>
                  <a:t> not </a:t>
                </a:r>
                <a:r>
                  <a:rPr lang="sv-SE" sz="1600" dirty="0" err="1">
                    <a:latin typeface="Georgia"/>
                    <a:cs typeface="Georgia"/>
                  </a:rPr>
                  <a:t>equally</a:t>
                </a:r>
                <a:r>
                  <a:rPr lang="sv-SE" sz="1600" dirty="0">
                    <a:latin typeface="Georgia"/>
                    <a:cs typeface="Georgia"/>
                  </a:rPr>
                  <a:t> (</a:t>
                </a:r>
                <a:r>
                  <a:rPr lang="sv-SE" sz="1600" dirty="0" err="1">
                    <a:latin typeface="Georgia"/>
                    <a:cs typeface="Georgia"/>
                  </a:rPr>
                  <a:t>weights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are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determined</a:t>
                </a:r>
                <a:r>
                  <a:rPr lang="sv-SE" sz="1600" dirty="0">
                    <a:latin typeface="Georgia"/>
                    <a:cs typeface="Georgia"/>
                  </a:rPr>
                  <a:t> by</a:t>
                </a:r>
                <a:r>
                  <a:rPr lang="sv-SE" sz="1600" u="sng" dirty="0">
                    <a:latin typeface="Georgia"/>
                    <a:cs typeface="Georgia"/>
                  </a:rPr>
                  <a:t> </a:t>
                </a:r>
                <a:r>
                  <a:rPr lang="sv-SE" sz="1600" u="sng" dirty="0" err="1">
                    <a:latin typeface="Georgia"/>
                    <a:cs typeface="Georgia"/>
                  </a:rPr>
                  <a:t>uncertainty</a:t>
                </a:r>
                <a:r>
                  <a:rPr lang="sv-SE" sz="1600" u="sng" dirty="0">
                    <a:latin typeface="Georgia"/>
                    <a:cs typeface="Georgia"/>
                  </a:rPr>
                  <a:t> from MC </a:t>
                </a:r>
                <a:r>
                  <a:rPr lang="sv-SE" sz="1600" u="sng" dirty="0" err="1">
                    <a:latin typeface="Georgia"/>
                    <a:cs typeface="Georgia"/>
                  </a:rPr>
                  <a:t>Dropout</a:t>
                </a:r>
                <a:r>
                  <a:rPr lang="sv-SE" sz="1600" dirty="0">
                    <a:latin typeface="Georgia"/>
                    <a:cs typeface="Georgia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sv-SE" sz="1600" dirty="0" err="1">
                    <a:latin typeface="Georgia"/>
                    <a:cs typeface="Georgia"/>
                  </a:rPr>
                  <a:t>Few</a:t>
                </a:r>
                <a:r>
                  <a:rPr lang="sv-SE" sz="1600" dirty="0">
                    <a:latin typeface="Georgia"/>
                    <a:cs typeface="Georgia"/>
                  </a:rPr>
                  <a:t> GBM </a:t>
                </a:r>
                <a:r>
                  <a:rPr lang="sv-SE" sz="1600" dirty="0" err="1">
                    <a:latin typeface="Georgia"/>
                    <a:cs typeface="Georgia"/>
                  </a:rPr>
                  <a:t>instances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with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large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weight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can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influence</a:t>
                </a:r>
                <a:r>
                  <a:rPr lang="sv-SE" sz="1600" dirty="0">
                    <a:latin typeface="Georgia"/>
                    <a:cs typeface="Georgia"/>
                  </a:rPr>
                  <a:t> the bag </a:t>
                </a:r>
                <a:r>
                  <a:rPr lang="sv-SE" sz="1600" dirty="0" err="1">
                    <a:latin typeface="Georgia"/>
                    <a:cs typeface="Georgia"/>
                  </a:rPr>
                  <a:t>label</a:t>
                </a:r>
                <a:endParaRPr lang="sv-SE" sz="1600" dirty="0">
                  <a:latin typeface="Georgia"/>
                  <a:cs typeface="Georgia"/>
                </a:endParaRPr>
              </a:p>
              <a:p>
                <a:pPr marL="742950" lvl="1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sv-SE" sz="1600" dirty="0" err="1">
                    <a:latin typeface="Georgia"/>
                    <a:cs typeface="Georgia"/>
                  </a:rPr>
                  <a:t>Probability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of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class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</m:oMath>
                </a14:m>
                <a:r>
                  <a:rPr lang="en-SE" sz="1600" dirty="0">
                    <a:latin typeface="Georgia"/>
                    <a:cs typeface="Georgia"/>
                  </a:rPr>
                  <a:t> of slide: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FFE21-84ED-5F4A-9874-0BBF76B8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6" y="1560722"/>
                <a:ext cx="8135332" cy="4294830"/>
              </a:xfrm>
              <a:prstGeom prst="rect">
                <a:avLst/>
              </a:prstGeom>
              <a:blipFill>
                <a:blip r:embed="rId2"/>
                <a:stretch>
                  <a:fillRect l="-312" r="-156" b="-88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C6B34A0-34E0-734A-BBC6-22DC2D9E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47" y="5297278"/>
            <a:ext cx="3801358" cy="71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0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436520"/>
            <a:ext cx="7737588" cy="831131"/>
          </a:xfrm>
        </p:spPr>
        <p:txBody>
          <a:bodyPr/>
          <a:lstStyle/>
          <a:p>
            <a:r>
              <a:rPr lang="en-US" dirty="0"/>
              <a:t>Report outline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>
          <a:xfrm>
            <a:off x="7234813" y="361654"/>
            <a:ext cx="1281231" cy="492456"/>
          </a:xfrm>
        </p:spPr>
        <p:txBody>
          <a:bodyPr/>
          <a:lstStyle/>
          <a:p>
            <a:r>
              <a:rPr lang="sv-SE" sz="2400" dirty="0">
                <a:solidFill>
                  <a:srgbClr val="FF0000"/>
                </a:solidFill>
              </a:rPr>
              <a:t>HIDDEN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685076" y="1342517"/>
            <a:ext cx="8458924" cy="447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Introduction: challenges, medical and statistical background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Related work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Data: data description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Preprocessing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CNN modelling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Monte Carlo Dropout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WSI level prediction aggregating techniques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Results: statistically compare approaches using evaluation metrics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Discussion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/>
                <a:cs typeface="Georgia"/>
              </a:rPr>
              <a:t>Conclusion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5027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3646448" y="3490332"/>
            <a:ext cx="2207942" cy="758283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>
          <a:xfrm>
            <a:off x="1424650" y="2869418"/>
            <a:ext cx="6651538" cy="61645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Szövegdoboz 2"/>
          <p:cNvSpPr txBox="1"/>
          <p:nvPr/>
        </p:nvSpPr>
        <p:spPr>
          <a:xfrm>
            <a:off x="815705" y="1460125"/>
            <a:ext cx="77003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Georgia"/>
                <a:cs typeface="Georgia"/>
              </a:rPr>
              <a:t>The aim is to </a:t>
            </a:r>
            <a:r>
              <a:rPr lang="en-US" sz="2400" u="sng" dirty="0">
                <a:latin typeface="Georgia"/>
                <a:cs typeface="Georgia"/>
              </a:rPr>
              <a:t>classify</a:t>
            </a:r>
            <a:r>
              <a:rPr lang="en-US" sz="2400" dirty="0">
                <a:latin typeface="Georgia"/>
                <a:cs typeface="Georgia"/>
              </a:rPr>
              <a:t> two different types of </a:t>
            </a:r>
            <a:r>
              <a:rPr lang="en-US" sz="2400" u="sng" dirty="0">
                <a:latin typeface="Georgia"/>
                <a:cs typeface="Georgia"/>
              </a:rPr>
              <a:t>brain tumor </a:t>
            </a:r>
            <a:r>
              <a:rPr lang="en-US" sz="2400" dirty="0">
                <a:latin typeface="Georgia"/>
                <a:cs typeface="Georgia"/>
              </a:rPr>
              <a:t>from Whole Slide </a:t>
            </a:r>
            <a:r>
              <a:rPr lang="en-US" sz="2400" u="sng" dirty="0">
                <a:latin typeface="Georgia"/>
                <a:cs typeface="Georgia"/>
              </a:rPr>
              <a:t>histology images</a:t>
            </a:r>
            <a:r>
              <a:rPr lang="en-US" sz="2400" dirty="0">
                <a:latin typeface="Georgia"/>
                <a:cs typeface="Georgia"/>
              </a:rPr>
              <a:t> using </a:t>
            </a:r>
            <a:r>
              <a:rPr lang="en-US" sz="2400" u="sng" dirty="0">
                <a:latin typeface="Georgia"/>
                <a:cs typeface="Georgia"/>
              </a:rPr>
              <a:t>Deep Learning</a:t>
            </a:r>
            <a:r>
              <a:rPr lang="en-US" sz="2400" dirty="0">
                <a:latin typeface="Georgia"/>
                <a:cs typeface="Georgia"/>
              </a:rPr>
              <a:t>.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815705" y="4144710"/>
            <a:ext cx="770033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eorgia"/>
                <a:cs typeface="Georgia"/>
              </a:rPr>
              <a:t>Supervisor: Anders </a:t>
            </a:r>
            <a:r>
              <a:rPr lang="en-US" dirty="0" err="1">
                <a:latin typeface="Georgia"/>
                <a:cs typeface="Georgia"/>
              </a:rPr>
              <a:t>Eklund</a:t>
            </a:r>
            <a:endParaRPr lang="en-US" dirty="0">
              <a:latin typeface="Georgia"/>
              <a:cs typeface="Georgia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Georgia"/>
                <a:cs typeface="Georgia"/>
              </a:rPr>
              <a:t>Additional supervisor / customer: </a:t>
            </a:r>
            <a:r>
              <a:rPr lang="en-US" dirty="0" err="1">
                <a:latin typeface="Georgia"/>
                <a:cs typeface="Georgia"/>
              </a:rPr>
              <a:t>Neda</a:t>
            </a:r>
            <a:r>
              <a:rPr lang="en-US" dirty="0">
                <a:latin typeface="Georgia"/>
                <a:cs typeface="Georgia"/>
              </a:rPr>
              <a:t> Haj Hosseini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eorgia"/>
                <a:cs typeface="Georgia"/>
              </a:rPr>
              <a:t>Department: Biomedical Engineering (IMT), US Campus</a:t>
            </a:r>
          </a:p>
        </p:txBody>
      </p:sp>
    </p:spTree>
    <p:extLst>
      <p:ext uri="{BB962C8B-B14F-4D97-AF65-F5344CB8AC3E}">
        <p14:creationId xmlns:p14="http://schemas.microsoft.com/office/powerpoint/2010/main" val="1269692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436631"/>
            <a:ext cx="7737588" cy="831131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3" name="Szövegdoboz 2"/>
          <p:cNvSpPr txBox="1"/>
          <p:nvPr/>
        </p:nvSpPr>
        <p:spPr>
          <a:xfrm>
            <a:off x="685076" y="1339546"/>
            <a:ext cx="84589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Pathology: branch of medical science primarily concerning the cause, origin and nature of disease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Histology: branch of biology which studies the microscopic anatomy of biological tissues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Whole Slide Images (WSI): digitized tissue slides under a microscope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Brain tumor grades according to WHO increase in malignancy: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II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III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IV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2078789" y="4518749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Lower Grade Glioma (</a:t>
            </a:r>
            <a:r>
              <a:rPr lang="en-US" b="1" dirty="0">
                <a:latin typeface="Georgia"/>
                <a:cs typeface="Georgia"/>
              </a:rPr>
              <a:t>LGG</a:t>
            </a:r>
            <a:r>
              <a:rPr lang="en-US" dirty="0">
                <a:latin typeface="Georgia"/>
                <a:cs typeface="Georgia"/>
              </a:rPr>
              <a:t>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2078789" y="5134585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Glioblastoma </a:t>
            </a:r>
            <a:r>
              <a:rPr lang="en-US" dirty="0" err="1">
                <a:latin typeface="Georgia"/>
                <a:cs typeface="Georgia"/>
              </a:rPr>
              <a:t>Multiforme</a:t>
            </a:r>
            <a:r>
              <a:rPr lang="en-US" dirty="0">
                <a:latin typeface="Georgia"/>
                <a:cs typeface="Georgia"/>
              </a:rPr>
              <a:t> (</a:t>
            </a:r>
            <a:r>
              <a:rPr lang="en-US" b="1" dirty="0">
                <a:latin typeface="Georgia"/>
                <a:cs typeface="Georgia"/>
              </a:rPr>
              <a:t>GBM</a:t>
            </a:r>
            <a:r>
              <a:rPr lang="en-US" dirty="0">
                <a:latin typeface="Georgia"/>
                <a:cs typeface="Georgia"/>
              </a:rPr>
              <a:t>)</a:t>
            </a:r>
          </a:p>
        </p:txBody>
      </p:sp>
      <p:sp>
        <p:nvSpPr>
          <p:cNvPr id="6" name="Jobb oldali kapcsos zárójel 5"/>
          <p:cNvSpPr/>
          <p:nvPr/>
        </p:nvSpPr>
        <p:spPr>
          <a:xfrm>
            <a:off x="1880260" y="4393142"/>
            <a:ext cx="198529" cy="620546"/>
          </a:xfrm>
          <a:prstGeom prst="rightBrace">
            <a:avLst/>
          </a:prstGeom>
          <a:ln>
            <a:solidFill>
              <a:srgbClr val="00B9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Jobb oldali kapcsos zárójel 11"/>
          <p:cNvSpPr/>
          <p:nvPr/>
        </p:nvSpPr>
        <p:spPr>
          <a:xfrm>
            <a:off x="5830936" y="4483718"/>
            <a:ext cx="198529" cy="1059940"/>
          </a:xfrm>
          <a:prstGeom prst="rightBrace">
            <a:avLst/>
          </a:prstGeom>
          <a:ln>
            <a:solidFill>
              <a:srgbClr val="00B9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zövegdoboz 12"/>
          <p:cNvSpPr txBox="1"/>
          <p:nvPr/>
        </p:nvSpPr>
        <p:spPr>
          <a:xfrm>
            <a:off x="6044088" y="4304857"/>
            <a:ext cx="2393199" cy="128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eorgia"/>
                <a:cs typeface="Georgia"/>
              </a:rPr>
              <a:t>Binary classification (expert task, that can be helped with DL)</a:t>
            </a:r>
          </a:p>
        </p:txBody>
      </p:sp>
      <p:sp>
        <p:nvSpPr>
          <p:cNvPr id="14" name="Jobb oldali kapcsos zárójel 13"/>
          <p:cNvSpPr/>
          <p:nvPr/>
        </p:nvSpPr>
        <p:spPr>
          <a:xfrm>
            <a:off x="1880259" y="5129006"/>
            <a:ext cx="198529" cy="342539"/>
          </a:xfrm>
          <a:prstGeom prst="rightBrace">
            <a:avLst/>
          </a:prstGeom>
          <a:ln>
            <a:solidFill>
              <a:srgbClr val="00B9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4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436631"/>
            <a:ext cx="7737588" cy="831131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3" name="Szövegdoboz 2"/>
          <p:cNvSpPr txBox="1"/>
          <p:nvPr/>
        </p:nvSpPr>
        <p:spPr>
          <a:xfrm>
            <a:off x="685076" y="1342739"/>
            <a:ext cx="8458924" cy="395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The Cancer Genome Atlas (TCGA) </a:t>
            </a:r>
            <a:r>
              <a:rPr lang="en-US" sz="1600" dirty="0">
                <a:latin typeface="Georgia"/>
                <a:cs typeface="Georgia"/>
                <a:hlinkClick r:id="rId3"/>
              </a:rPr>
              <a:t>https://portal.gdc.cancer.gov</a:t>
            </a:r>
            <a:endParaRPr lang="en-US" sz="1600" dirty="0">
              <a:latin typeface="Georgia"/>
              <a:cs typeface="Georgi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1704 Whole Slide Images, on average 800 MB each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e.g. 100,000 x 50,000 pixels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Some WSIs are excluded (out of focus, pen marker, cannot fit into memory)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2 classes: GBM (860 WSIs) </a:t>
            </a:r>
            <a:r>
              <a:rPr lang="en-SE" sz="1600" dirty="0">
                <a:latin typeface="Georgia"/>
                <a:cs typeface="Georgia"/>
              </a:rPr>
              <a:t>–</a:t>
            </a:r>
            <a:r>
              <a:rPr lang="en-US" sz="1600" dirty="0">
                <a:latin typeface="Georgia"/>
                <a:cs typeface="Georgia"/>
              </a:rPr>
              <a:t> LGG (844 WSIs)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100 WSIs sampled for analysis (to lower processing time)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Images need to be divided into patches to feed to CNN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WSIs are labeled per image -&gt; no labels at pixel / patch level</a:t>
            </a:r>
          </a:p>
        </p:txBody>
      </p:sp>
    </p:spTree>
    <p:extLst>
      <p:ext uri="{BB962C8B-B14F-4D97-AF65-F5344CB8AC3E}">
        <p14:creationId xmlns:p14="http://schemas.microsoft.com/office/powerpoint/2010/main" val="422439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Kép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17" y="1192785"/>
            <a:ext cx="4937105" cy="4886468"/>
          </a:xfrm>
          <a:prstGeom prst="rect">
            <a:avLst/>
          </a:prstGeom>
        </p:spPr>
      </p:pic>
      <p:pic>
        <p:nvPicPr>
          <p:cNvPr id="27" name="Kép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14" y="3020895"/>
            <a:ext cx="1203437" cy="1203437"/>
          </a:xfrm>
          <a:prstGeom prst="rect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361654"/>
            <a:ext cx="7737588" cy="8311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  <a:r>
              <a:rPr lang="en-SE" dirty="0"/>
              <a:t>–</a:t>
            </a:r>
            <a:r>
              <a:rPr lang="en-US" dirty="0"/>
              <a:t> Whole Slide Image (LGG class)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5</a:t>
            </a:fld>
            <a:endParaRPr lang="sv-SE" dirty="0"/>
          </a:p>
        </p:txBody>
      </p:sp>
      <p:cxnSp>
        <p:nvCxnSpPr>
          <p:cNvPr id="20" name="Egyenes összekötő 19"/>
          <p:cNvCxnSpPr/>
          <p:nvPr/>
        </p:nvCxnSpPr>
        <p:spPr>
          <a:xfrm flipV="1">
            <a:off x="5410188" y="3202940"/>
            <a:ext cx="1732292" cy="25434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/>
          <p:cNvSpPr txBox="1"/>
          <p:nvPr/>
        </p:nvSpPr>
        <p:spPr>
          <a:xfrm>
            <a:off x="6622591" y="4224332"/>
            <a:ext cx="24718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400" dirty="0">
                <a:latin typeface="Georgia"/>
                <a:cs typeface="Georgia"/>
              </a:rPr>
              <a:t>Patch extraction</a:t>
            </a:r>
          </a:p>
        </p:txBody>
      </p:sp>
      <p:cxnSp>
        <p:nvCxnSpPr>
          <p:cNvPr id="29" name="Egyenes összekötő 28"/>
          <p:cNvCxnSpPr/>
          <p:nvPr/>
        </p:nvCxnSpPr>
        <p:spPr>
          <a:xfrm>
            <a:off x="5172425" y="3695657"/>
            <a:ext cx="1970055" cy="52867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29"/>
          <p:cNvCxnSpPr/>
          <p:nvPr/>
        </p:nvCxnSpPr>
        <p:spPr>
          <a:xfrm>
            <a:off x="5410188" y="3692857"/>
            <a:ext cx="1732292" cy="3101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/>
          <p:cNvCxnSpPr/>
          <p:nvPr/>
        </p:nvCxnSpPr>
        <p:spPr>
          <a:xfrm flipV="1">
            <a:off x="5172425" y="3020895"/>
            <a:ext cx="1970055" cy="43638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400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361654"/>
            <a:ext cx="7737588" cy="8311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  <a:r>
              <a:rPr lang="en-SE" dirty="0"/>
              <a:t>–</a:t>
            </a:r>
            <a:r>
              <a:rPr lang="en-US" dirty="0"/>
              <a:t> One patch with visible cells and structures at 20x magnification (LGG class)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310" y="1627832"/>
            <a:ext cx="438912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361654"/>
            <a:ext cx="7737588" cy="8311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  <a:r>
              <a:rPr lang="en-SE" dirty="0"/>
              <a:t>–</a:t>
            </a:r>
            <a:r>
              <a:rPr lang="en-US" dirty="0"/>
              <a:t> Whole Slide Image (GBM class)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22" name="Kép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39" y="1096825"/>
            <a:ext cx="4755861" cy="4990942"/>
          </a:xfrm>
          <a:prstGeom prst="rect">
            <a:avLst/>
          </a:prstGeom>
          <a:ln w="28575">
            <a:noFill/>
          </a:ln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52" y="1637881"/>
            <a:ext cx="1200778" cy="1200778"/>
          </a:xfrm>
          <a:prstGeom prst="rect">
            <a:avLst/>
          </a:prstGeom>
          <a:ln w="28575">
            <a:solidFill>
              <a:srgbClr val="00FF00"/>
            </a:solidFill>
          </a:ln>
        </p:spPr>
      </p:pic>
      <p:cxnSp>
        <p:nvCxnSpPr>
          <p:cNvPr id="17" name="Egyenes összekötő 16"/>
          <p:cNvCxnSpPr/>
          <p:nvPr/>
        </p:nvCxnSpPr>
        <p:spPr>
          <a:xfrm flipV="1">
            <a:off x="3399536" y="1634490"/>
            <a:ext cx="2812669" cy="29346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 flipV="1">
            <a:off x="3738880" y="1724025"/>
            <a:ext cx="2473325" cy="20393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/>
          <p:cNvCxnSpPr/>
          <p:nvPr/>
        </p:nvCxnSpPr>
        <p:spPr>
          <a:xfrm>
            <a:off x="3738880" y="2258060"/>
            <a:ext cx="2473325" cy="38417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/>
          <p:cNvCxnSpPr/>
          <p:nvPr/>
        </p:nvCxnSpPr>
        <p:spPr>
          <a:xfrm>
            <a:off x="3399536" y="2258060"/>
            <a:ext cx="2812669" cy="5805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/>
          <p:cNvSpPr txBox="1"/>
          <p:nvPr/>
        </p:nvSpPr>
        <p:spPr>
          <a:xfrm>
            <a:off x="5683502" y="2795962"/>
            <a:ext cx="24718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400" dirty="0">
                <a:latin typeface="Georgia"/>
                <a:cs typeface="Georgia"/>
              </a:rPr>
              <a:t>Patch extraction</a:t>
            </a:r>
          </a:p>
        </p:txBody>
      </p:sp>
    </p:spTree>
    <p:extLst>
      <p:ext uri="{BB962C8B-B14F-4D97-AF65-F5344CB8AC3E}">
        <p14:creationId xmlns:p14="http://schemas.microsoft.com/office/powerpoint/2010/main" val="62264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361654"/>
            <a:ext cx="7737588" cy="8311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  <a:r>
              <a:rPr lang="en-SE" dirty="0"/>
              <a:t>–</a:t>
            </a:r>
            <a:r>
              <a:rPr lang="en-US" dirty="0"/>
              <a:t> One patch with visible cells and structures at 20x magnification (GBM class)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310" y="1612757"/>
            <a:ext cx="438912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9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416422"/>
            <a:ext cx="7737588" cy="831131"/>
          </a:xfrm>
        </p:spPr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3" name="Szövegdoboz 2"/>
          <p:cNvSpPr txBox="1"/>
          <p:nvPr/>
        </p:nvSpPr>
        <p:spPr>
          <a:xfrm>
            <a:off x="685076" y="1247553"/>
            <a:ext cx="8458924" cy="414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>
                <a:latin typeface="Georgia"/>
                <a:cs typeface="Georgia"/>
              </a:rPr>
              <a:t>What is the best approach with Deep Learning for GBM vs LGG classification using histology images without pixel level annotation?</a:t>
            </a:r>
            <a:endParaRPr lang="en-US" dirty="0">
              <a:latin typeface="Georgia"/>
              <a:cs typeface="Georgia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600" dirty="0">
                <a:latin typeface="Georgia"/>
                <a:cs typeface="Georgia"/>
              </a:rPr>
              <a:t>Challenges: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No pixel level labeling (patches in a slide might be cancer-free or belong to the other class)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Large images (need to create patches)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Slides come from different sources -&gt; need to be normalized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600" dirty="0">
                <a:latin typeface="Georgia"/>
                <a:cs typeface="Georgia"/>
              </a:rPr>
              <a:t>Find the best solution by comparing evaluation metrics statistically: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Accuracy, Precision, Recall, F-score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AUC, ROC curve</a:t>
            </a:r>
          </a:p>
        </p:txBody>
      </p:sp>
    </p:spTree>
    <p:extLst>
      <p:ext uri="{BB962C8B-B14F-4D97-AF65-F5344CB8AC3E}">
        <p14:creationId xmlns:p14="http://schemas.microsoft.com/office/powerpoint/2010/main" val="313722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BD8CD6AA-5A08-9A47-909B-A4FE96B9E560}" vid="{9D712D5C-9E73-2B4E-A34A-5FDD49A086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a5aea428-1722-47f0-acbf-e195f738e18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E55F16C3BC0741BECCEF78E59294ED" ma:contentTypeVersion="11" ma:contentTypeDescription="Skapa ett nytt dokument." ma:contentTypeScope="" ma:versionID="6652ff60b13615ce29673bea81dcf0bf">
  <xsd:schema xmlns:xsd="http://www.w3.org/2001/XMLSchema" xmlns:xs="http://www.w3.org/2001/XMLSchema" xmlns:p="http://schemas.microsoft.com/office/2006/metadata/properties" xmlns:ns2="a5aea428-1722-47f0-acbf-e195f738e188" xmlns:ns3="46dee5f5-847e-4394-9fa2-9e589caa8eed" targetNamespace="http://schemas.microsoft.com/office/2006/metadata/properties" ma:root="true" ma:fieldsID="b6f515230ef0abc050148f8e5ff58a68" ns2:_="" ns3:_="">
    <xsd:import namespace="a5aea428-1722-47f0-acbf-e195f738e188"/>
    <xsd:import namespace="46dee5f5-847e-4394-9fa2-9e589caa8e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Note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ea428-1722-47f0-acbf-e195f738e1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s" ma:index="13" nillable="true" ma:displayName="Notes" ma:description="Description of contents" ma:format="Dropdown" ma:internalName="Notes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dee5f5-847e-4394-9fa2-9e589caa8ee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17A08-0031-44B6-A316-6E00C61028A3}">
  <ds:schemaRefs>
    <ds:schemaRef ds:uri="http://schemas.microsoft.com/office/2006/metadata/properties"/>
    <ds:schemaRef ds:uri="http://schemas.microsoft.com/office/infopath/2007/PartnerControls"/>
    <ds:schemaRef ds:uri="a5aea428-1722-47f0-acbf-e195f738e188"/>
  </ds:schemaRefs>
</ds:datastoreItem>
</file>

<file path=customXml/itemProps2.xml><?xml version="1.0" encoding="utf-8"?>
<ds:datastoreItem xmlns:ds="http://schemas.openxmlformats.org/officeDocument/2006/customXml" ds:itemID="{EE31BEEE-991B-43E7-87D5-6B31EEA8D2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4C5716-681F-48BA-A81F-5963BD57C8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aea428-1722-47f0-acbf-e195f738e188"/>
    <ds:schemaRef ds:uri="46dee5f5-847e-4394-9fa2-9e589caa8e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ppt-template-EN</Template>
  <TotalTime>20134</TotalTime>
  <Words>976</Words>
  <Application>Microsoft Macintosh PowerPoint</Application>
  <PresentationFormat>On-screen Show (4:3)</PresentationFormat>
  <Paragraphs>166</Paragraphs>
  <Slides>18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Georgia</vt:lpstr>
      <vt:lpstr>Office-tema</vt:lpstr>
      <vt:lpstr>Classification of brain tumor types in histopathology images with deep learning</vt:lpstr>
      <vt:lpstr>PowerPoint Presentation</vt:lpstr>
      <vt:lpstr>Background</vt:lpstr>
      <vt:lpstr>Data</vt:lpstr>
      <vt:lpstr>Example – Whole Slide Image (LGG class)</vt:lpstr>
      <vt:lpstr>Example – One patch with visible cells and structures at 20x magnification (LGG class)</vt:lpstr>
      <vt:lpstr>Example – Whole Slide Image (GBM class)</vt:lpstr>
      <vt:lpstr>Example – One patch with visible cells and structures at 20x magnification (GBM class)</vt:lpstr>
      <vt:lpstr>Research question</vt:lpstr>
      <vt:lpstr>Progress so far</vt:lpstr>
      <vt:lpstr>Background filtering and patching</vt:lpstr>
      <vt:lpstr>Patch normalization (Vahadane method)</vt:lpstr>
      <vt:lpstr>Preprocessed dataset (number of patches)</vt:lpstr>
      <vt:lpstr>Next steps</vt:lpstr>
      <vt:lpstr>Methods for combining patch predictions to slide level (1/2)</vt:lpstr>
      <vt:lpstr>Methods for combining patch predictions to slide level (2/2)</vt:lpstr>
      <vt:lpstr>Report outline</vt:lpstr>
      <vt:lpstr>PowerPoint Presentation</vt:lpstr>
    </vt:vector>
  </TitlesOfParts>
  <Company>Linköpings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Maria Karlberg</dc:creator>
  <cp:lastModifiedBy>Dávid Hrabovszki</cp:lastModifiedBy>
  <cp:revision>304</cp:revision>
  <cp:lastPrinted>2017-09-29T08:51:32Z</cp:lastPrinted>
  <dcterms:created xsi:type="dcterms:W3CDTF">2015-09-24T09:09:17Z</dcterms:created>
  <dcterms:modified xsi:type="dcterms:W3CDTF">2021-03-16T10:25:53Z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0x010100D9E55F16C3BC0741BECCEF78E59294ED</vt:lpwstr>
  </property>
  <property fmtid="{D5CDD505-2E9C-101B-9397-08002B2CF9AE}" pid="3" name="AuthorIds_UIVersion_3072">
    <vt:lpwstr>22</vt:lpwstr>
  </property>
  <property fmtid="{D5CDD505-2E9C-101B-9397-08002B2CF9AE}" pid="4" name="AuthorIds_UIVersion_3584">
    <vt:lpwstr>22</vt:lpwstr>
  </property>
</Properties>
</file>